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2" r:id="rId3"/>
    <p:sldId id="261" r:id="rId4"/>
    <p:sldId id="263" r:id="rId5"/>
    <p:sldId id="256" r:id="rId6"/>
    <p:sldId id="257" r:id="rId7"/>
    <p:sldId id="258" r:id="rId8"/>
    <p:sldId id="259" r:id="rId9"/>
    <p:sldId id="266" r:id="rId10"/>
    <p:sldId id="268" r:id="rId11"/>
    <p:sldId id="267" r:id="rId12"/>
    <p:sldId id="269" r:id="rId13"/>
    <p:sldId id="271" r:id="rId14"/>
    <p:sldId id="270" r:id="rId15"/>
    <p:sldId id="272" r:id="rId16"/>
    <p:sldId id="273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1" autoAdjust="0"/>
    <p:restoredTop sz="94660"/>
  </p:normalViewPr>
  <p:slideViewPr>
    <p:cSldViewPr>
      <p:cViewPr varScale="1">
        <p:scale>
          <a:sx n="65" d="100"/>
          <a:sy n="65" d="100"/>
        </p:scale>
        <p:origin x="-45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96950-64AC-4B95-A5E2-BB4CB008BD77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4D3F-3976-4C17-8C87-5002BA649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625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96950-64AC-4B95-A5E2-BB4CB008BD77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4D3F-3976-4C17-8C87-5002BA649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097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96950-64AC-4B95-A5E2-BB4CB008BD77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4D3F-3976-4C17-8C87-5002BA649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609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96950-64AC-4B95-A5E2-BB4CB008BD77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4D3F-3976-4C17-8C87-5002BA649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74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96950-64AC-4B95-A5E2-BB4CB008BD77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4D3F-3976-4C17-8C87-5002BA649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896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96950-64AC-4B95-A5E2-BB4CB008BD77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4D3F-3976-4C17-8C87-5002BA649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780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96950-64AC-4B95-A5E2-BB4CB008BD77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4D3F-3976-4C17-8C87-5002BA649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71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96950-64AC-4B95-A5E2-BB4CB008BD77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4D3F-3976-4C17-8C87-5002BA649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643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96950-64AC-4B95-A5E2-BB4CB008BD77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4D3F-3976-4C17-8C87-5002BA649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589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96950-64AC-4B95-A5E2-BB4CB008BD77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4D3F-3976-4C17-8C87-5002BA649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500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96950-64AC-4B95-A5E2-BB4CB008BD77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4D3F-3976-4C17-8C87-5002BA649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903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96950-64AC-4B95-A5E2-BB4CB008BD77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E4D3F-3976-4C17-8C87-5002BA649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536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achertube.com/video/lab-safety-gone-wrong-200320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8473"/>
            <a:ext cx="8458200" cy="1470025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00B0F0"/>
                </a:solidFill>
              </a:rPr>
              <a:t>Welcome to the Science Lab!</a:t>
            </a:r>
            <a:endParaRPr lang="en-US" sz="5400" dirty="0">
              <a:solidFill>
                <a:srgbClr val="00B0F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029200"/>
            <a:ext cx="6400800" cy="17526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 am Mrs. Shaw</a:t>
            </a:r>
          </a:p>
        </p:txBody>
      </p:sp>
    </p:spTree>
    <p:extLst>
      <p:ext uri="{BB962C8B-B14F-4D97-AF65-F5344CB8AC3E}">
        <p14:creationId xmlns:p14="http://schemas.microsoft.com/office/powerpoint/2010/main" val="4228748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B0F0"/>
                </a:solidFill>
              </a:rPr>
              <a:t>Clothing</a:t>
            </a:r>
            <a:endParaRPr lang="en-US" sz="60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Don’t wear your favorite outfit on lab day</a:t>
            </a:r>
          </a:p>
          <a:p>
            <a:r>
              <a:rPr lang="en-US" dirty="0" smtClean="0"/>
              <a:t>Anyone with long hair must have it tied back</a:t>
            </a:r>
          </a:p>
          <a:p>
            <a:r>
              <a:rPr lang="en-US" dirty="0" smtClean="0"/>
              <a:t>No dangly jewelry (long necklaces, earrings, or bracelets)</a:t>
            </a:r>
          </a:p>
          <a:p>
            <a:r>
              <a:rPr lang="en-US" dirty="0" smtClean="0"/>
              <a:t>You must wear goggles any time we use:</a:t>
            </a:r>
          </a:p>
          <a:p>
            <a:pPr lvl="1"/>
            <a:r>
              <a:rPr lang="en-US" dirty="0" smtClean="0"/>
              <a:t>chemicals, heat, or glassware </a:t>
            </a:r>
          </a:p>
          <a:p>
            <a:r>
              <a:rPr lang="en-US" dirty="0" smtClean="0"/>
              <a:t>We will wear aprons to protect our clothes</a:t>
            </a:r>
          </a:p>
          <a:p>
            <a:r>
              <a:rPr lang="en-US" dirty="0" smtClean="0"/>
              <a:t>You must wear CLOSED toe shoes!!!</a:t>
            </a:r>
          </a:p>
        </p:txBody>
      </p:sp>
    </p:spTree>
    <p:extLst>
      <p:ext uri="{BB962C8B-B14F-4D97-AF65-F5344CB8AC3E}">
        <p14:creationId xmlns:p14="http://schemas.microsoft.com/office/powerpoint/2010/main" val="3690978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B0F0"/>
                </a:solidFill>
              </a:rPr>
              <a:t>Accidents</a:t>
            </a:r>
            <a:endParaRPr lang="en-US" sz="60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en-US" b="1" dirty="0" smtClean="0"/>
              <a:t>Report any accidents IMMEDIATELY! </a:t>
            </a:r>
          </a:p>
          <a:p>
            <a:r>
              <a:rPr lang="en-US" dirty="0" smtClean="0"/>
              <a:t>This includes:</a:t>
            </a:r>
          </a:p>
          <a:p>
            <a:pPr lvl="1"/>
            <a:r>
              <a:rPr lang="en-US" sz="3200" dirty="0" smtClean="0"/>
              <a:t>Injuries</a:t>
            </a:r>
          </a:p>
          <a:p>
            <a:pPr lvl="1"/>
            <a:r>
              <a:rPr lang="en-US" sz="3200" dirty="0" smtClean="0"/>
              <a:t>Spills</a:t>
            </a:r>
          </a:p>
          <a:p>
            <a:pPr lvl="1"/>
            <a:r>
              <a:rPr lang="en-US" sz="3200" dirty="0" smtClean="0"/>
              <a:t>Broken equipment</a:t>
            </a:r>
          </a:p>
          <a:p>
            <a:pPr lvl="1"/>
            <a:r>
              <a:rPr lang="en-US" sz="3200" dirty="0" smtClean="0"/>
              <a:t>Broken glass</a:t>
            </a:r>
          </a:p>
          <a:p>
            <a:pPr lvl="1"/>
            <a:r>
              <a:rPr lang="en-US" sz="3200" dirty="0" smtClean="0"/>
              <a:t>Fire- grab the extinguisher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225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B0F0"/>
                </a:solidFill>
              </a:rPr>
              <a:t>Accidents</a:t>
            </a:r>
            <a:endParaRPr lang="en-US" sz="60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en-US" dirty="0" smtClean="0"/>
              <a:t>If you break something that is glass, do NOT pick it up with your bare hands!  Let a teacher know and we will help clean it up</a:t>
            </a:r>
          </a:p>
          <a:p>
            <a:r>
              <a:rPr lang="en-US" dirty="0" smtClean="0"/>
              <a:t>Do not be afraid to tell us something has happened!  We have to know so we can make sure no one gets hurt!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415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000" dirty="0"/>
              <a:t>Know where the following items are </a:t>
            </a:r>
            <a:r>
              <a:rPr lang="en-US" altLang="en-US" sz="4000" dirty="0" smtClean="0">
                <a:solidFill>
                  <a:srgbClr val="00B0F0"/>
                </a:solidFill>
              </a:rPr>
              <a:t>Located </a:t>
            </a:r>
            <a:r>
              <a:rPr lang="en-US" altLang="en-US" sz="4000" dirty="0">
                <a:solidFill>
                  <a:srgbClr val="00B0F0"/>
                </a:solidFill>
              </a:rPr>
              <a:t>in the room:</a:t>
            </a:r>
            <a:br>
              <a:rPr lang="en-US" altLang="en-US" sz="4000" dirty="0">
                <a:solidFill>
                  <a:srgbClr val="00B0F0"/>
                </a:solidFill>
              </a:rPr>
            </a:br>
            <a:endParaRPr lang="en-US" altLang="en-US" sz="4000" dirty="0">
              <a:solidFill>
                <a:srgbClr val="00B0F0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5334000" cy="4525963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pPr marL="990600" lvl="1" indent="-533400"/>
            <a:r>
              <a:rPr lang="en-US" altLang="en-US" dirty="0"/>
              <a:t>fire blanket</a:t>
            </a:r>
          </a:p>
          <a:p>
            <a:pPr marL="990600" lvl="1" indent="-533400"/>
            <a:r>
              <a:rPr lang="en-US" altLang="en-US" dirty="0"/>
              <a:t>fire extinguisher</a:t>
            </a:r>
          </a:p>
          <a:p>
            <a:pPr marL="990600" lvl="1" indent="-533400"/>
            <a:r>
              <a:rPr lang="en-US" altLang="en-US" dirty="0"/>
              <a:t>exits</a:t>
            </a:r>
          </a:p>
          <a:p>
            <a:pPr marL="990600" lvl="1" indent="-533400"/>
            <a:r>
              <a:rPr lang="en-US" altLang="en-US" dirty="0"/>
              <a:t>eyewash station</a:t>
            </a:r>
          </a:p>
          <a:p>
            <a:pPr marL="990600" lvl="1" indent="-533400"/>
            <a:r>
              <a:rPr lang="en-US" altLang="en-US" dirty="0"/>
              <a:t>emergency shower</a:t>
            </a:r>
          </a:p>
          <a:p>
            <a:pPr marL="990600" lvl="1" indent="-533400"/>
            <a:r>
              <a:rPr lang="en-US" altLang="en-US" dirty="0"/>
              <a:t>waste disposal container</a:t>
            </a:r>
          </a:p>
          <a:p>
            <a:pPr marL="990600" lvl="1" indent="-533400"/>
            <a:r>
              <a:rPr lang="en-US" altLang="en-US" dirty="0"/>
              <a:t>fume </a:t>
            </a:r>
            <a:r>
              <a:rPr lang="en-US" altLang="en-US" dirty="0" smtClean="0"/>
              <a:t>hood</a:t>
            </a:r>
            <a:endParaRPr lang="en-US" altLang="en-US" dirty="0"/>
          </a:p>
        </p:txBody>
      </p:sp>
      <p:pic>
        <p:nvPicPr>
          <p:cNvPr id="11268" name="Picture 4" descr="MCj02940680000[1]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24000"/>
            <a:ext cx="2363788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07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Procedures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75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 smtClean="0"/>
              <a:t>Leave your book bags in the closet on the shelf to the left when you enter the class</a:t>
            </a:r>
          </a:p>
          <a:p>
            <a:r>
              <a:rPr lang="en-US" dirty="0" smtClean="0"/>
              <a:t>Make sure you have your journal and something to write with</a:t>
            </a:r>
          </a:p>
          <a:p>
            <a:r>
              <a:rPr lang="en-US" dirty="0" smtClean="0"/>
              <a:t>Put on lab gear that will be required for that day (goggles, aprons, hair up, closed toe shoes) </a:t>
            </a:r>
          </a:p>
          <a:p>
            <a:r>
              <a:rPr lang="en-US" dirty="0" smtClean="0"/>
              <a:t>Sit at a desk and begin reading directions until you are told to begin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244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Procedures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en-US" dirty="0" smtClean="0"/>
              <a:t>Follow ALL directions carefully!</a:t>
            </a:r>
          </a:p>
          <a:p>
            <a:r>
              <a:rPr lang="en-US" dirty="0" smtClean="0"/>
              <a:t>If you are not sure what to do, ask!  Do not guess and move on</a:t>
            </a:r>
          </a:p>
          <a:p>
            <a:r>
              <a:rPr lang="en-US" dirty="0" smtClean="0"/>
              <a:t>Be respectful to others and the materials</a:t>
            </a:r>
          </a:p>
          <a:p>
            <a:r>
              <a:rPr lang="en-US" dirty="0" smtClean="0"/>
              <a:t>You must clean up your area before you leave</a:t>
            </a:r>
          </a:p>
          <a:p>
            <a:r>
              <a:rPr lang="en-US" dirty="0" smtClean="0"/>
              <a:t>HAVE FUN!!!  Learning is fun!  Engage in what you are doing and you will enjoy the class </a:t>
            </a:r>
            <a:r>
              <a:rPr lang="en-US" dirty="0" smtClean="0">
                <a:sym typeface="Wingdings" panose="05000000000000000000" pitchFamily="2" charset="2"/>
              </a:rPr>
              <a:t>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6693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00B0F0"/>
                </a:solidFill>
              </a:rPr>
              <a:t>Quiz!</a:t>
            </a:r>
            <a:endParaRPr lang="en-US" sz="66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en-US" dirty="0" smtClean="0"/>
              <a:t>Take out a sheet of paper</a:t>
            </a:r>
          </a:p>
          <a:p>
            <a:endParaRPr lang="en-US" dirty="0"/>
          </a:p>
          <a:p>
            <a:r>
              <a:rPr lang="en-US" dirty="0" smtClean="0"/>
              <a:t>In each picture, list what safety infraction stands out to you </a:t>
            </a:r>
            <a:r>
              <a:rPr lang="en-US" dirty="0" smtClean="0"/>
              <a:t>most</a:t>
            </a:r>
          </a:p>
          <a:p>
            <a:r>
              <a:rPr lang="en-US" dirty="0" smtClean="0"/>
              <a:t>Do not use the same </a:t>
            </a:r>
            <a:r>
              <a:rPr lang="en-US" smtClean="0"/>
              <a:t>answer twice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397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#1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68698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#2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62050"/>
            <a:ext cx="7391400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98486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#3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508" y="2148680"/>
            <a:ext cx="6888692" cy="4252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3750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A little about me…….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229600" cy="5257800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pPr eaLnBrk="1" hangingPunct="1"/>
            <a:r>
              <a:rPr lang="en-US" altLang="en-US" dirty="0" smtClean="0"/>
              <a:t>                 </a:t>
            </a:r>
            <a:r>
              <a:rPr lang="en-US" altLang="en-US" dirty="0" smtClean="0">
                <a:solidFill>
                  <a:schemeClr val="bg1"/>
                </a:solidFill>
              </a:rPr>
              <a:t>This is my 6</a:t>
            </a:r>
            <a:r>
              <a:rPr lang="en-US" alt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altLang="en-US" dirty="0" smtClean="0">
                <a:solidFill>
                  <a:schemeClr val="bg1"/>
                </a:solidFill>
              </a:rPr>
              <a:t> year at GCJ</a:t>
            </a:r>
          </a:p>
          <a:p>
            <a:pPr eaLnBrk="1" hangingPunct="1"/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smtClean="0">
                <a:solidFill>
                  <a:schemeClr val="bg1"/>
                </a:solidFill>
              </a:rPr>
              <a:t>           I was a student here a long time</a:t>
            </a:r>
          </a:p>
          <a:p>
            <a:pPr marL="0" indent="0" eaLnBrk="1" hangingPunct="1">
              <a:buNone/>
            </a:pP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smtClean="0">
                <a:solidFill>
                  <a:schemeClr val="bg1"/>
                </a:solidFill>
              </a:rPr>
              <a:t>                ago!</a:t>
            </a:r>
          </a:p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I take a lot of pictures! Some of </a:t>
            </a:r>
          </a:p>
          <a:p>
            <a:pPr marL="0" indent="0" eaLnBrk="1" hangingPunct="1">
              <a:buNone/>
            </a:pP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smtClean="0">
                <a:solidFill>
                  <a:schemeClr val="bg1"/>
                </a:solidFill>
              </a:rPr>
              <a:t>    them may go in the yearbook </a:t>
            </a:r>
            <a:r>
              <a:rPr lang="en-US" alt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 </a:t>
            </a:r>
            <a:endParaRPr lang="en-US" altLang="en-US" dirty="0">
              <a:solidFill>
                <a:schemeClr val="bg1"/>
              </a:solidFill>
            </a:endParaRPr>
          </a:p>
        </p:txBody>
      </p:sp>
      <p:pic>
        <p:nvPicPr>
          <p:cNvPr id="3076" name="Picture 4" descr="volleyba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4557">
            <a:off x="5001978" y="4368880"/>
            <a:ext cx="4037126" cy="2270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80999">
            <a:off x="7122029" y="546150"/>
            <a:ext cx="2043599" cy="1362825"/>
          </a:xfrm>
          <a:prstGeom prst="rect">
            <a:avLst/>
          </a:prstGeom>
        </p:spPr>
      </p:pic>
      <p:pic>
        <p:nvPicPr>
          <p:cNvPr id="3077" name="Picture 6" descr="d catch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8116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6778">
            <a:off x="6218569" y="2532417"/>
            <a:ext cx="2515604" cy="16778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484">
            <a:off x="296267" y="4551822"/>
            <a:ext cx="2540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00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#4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58066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#5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6400"/>
            <a:ext cx="6710892" cy="5033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90022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#6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1815306"/>
            <a:ext cx="409575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37774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#7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686" y="1600200"/>
            <a:ext cx="309462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64139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#8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en-US" dirty="0" smtClean="0"/>
              <a:t>List at least 3 lab safety infractions(violations) that you see in the video 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http://www.teachertube.com/video/lab-safety-gone-wrong-200320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5691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Answers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867400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All slides can have multiple answers, these are the most common or obvious</a:t>
            </a:r>
          </a:p>
          <a:p>
            <a:r>
              <a:rPr lang="en-US" dirty="0" smtClean="0"/>
              <a:t>1. No goggles, food in the lab, no gloves, no aprons</a:t>
            </a:r>
          </a:p>
          <a:p>
            <a:r>
              <a:rPr lang="en-US" dirty="0" smtClean="0"/>
              <a:t>2. Hair not tied back, no aprons, no goggles, bags on the table</a:t>
            </a:r>
          </a:p>
          <a:p>
            <a:r>
              <a:rPr lang="en-US" dirty="0" smtClean="0"/>
              <a:t>3. No paying attention to lab, fire on the table not putting it out (fire extinguisher)  </a:t>
            </a:r>
          </a:p>
          <a:p>
            <a:r>
              <a:rPr lang="en-US" dirty="0" smtClean="0"/>
              <a:t>4. Don’t drink/eat lab supplies</a:t>
            </a:r>
          </a:p>
          <a:p>
            <a:r>
              <a:rPr lang="en-US" dirty="0" smtClean="0"/>
              <a:t>5. No horseplay, goggles, not in lab station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3356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Answers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867400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6. No open toe shoes, don’t pick up broken glass with your bare hands</a:t>
            </a:r>
          </a:p>
          <a:p>
            <a:r>
              <a:rPr lang="en-US" dirty="0"/>
              <a:t>7</a:t>
            </a:r>
            <a:r>
              <a:rPr lang="en-US" dirty="0" smtClean="0"/>
              <a:t>. Don’t pick up broken glass with your bare hands</a:t>
            </a:r>
          </a:p>
          <a:p>
            <a:r>
              <a:rPr lang="en-US" dirty="0" smtClean="0"/>
              <a:t>8-10. These could almost anything as long as they did not </a:t>
            </a:r>
            <a:r>
              <a:rPr lang="en-US" smtClean="0"/>
              <a:t>list it in 1-7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435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2672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B0F0"/>
                </a:solidFill>
              </a:rPr>
              <a:t>About me……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I like to restore old </a:t>
            </a:r>
          </a:p>
          <a:p>
            <a:pPr eaLnBrk="1" hangingPunct="1">
              <a:buFontTx/>
              <a:buNone/>
            </a:pPr>
            <a:r>
              <a:rPr lang="en-US" altLang="en-US" dirty="0" smtClean="0">
                <a:solidFill>
                  <a:schemeClr val="bg1"/>
                </a:solidFill>
              </a:rPr>
              <a:t> cars and go drag racing</a:t>
            </a:r>
          </a:p>
          <a:p>
            <a:pPr eaLnBrk="1" hangingPunct="1">
              <a:buFontTx/>
              <a:buNone/>
            </a:pPr>
            <a:r>
              <a:rPr lang="en-US" altLang="en-US" dirty="0" smtClean="0">
                <a:solidFill>
                  <a:schemeClr val="bg1"/>
                </a:solidFill>
              </a:rPr>
              <a:t>So I may talk about cars </a:t>
            </a:r>
          </a:p>
          <a:p>
            <a:pPr eaLnBrk="1" hangingPunct="1">
              <a:buFontTx/>
              <a:buNone/>
            </a:pPr>
            <a:r>
              <a:rPr lang="en-US" altLang="en-US" dirty="0" smtClean="0">
                <a:solidFill>
                  <a:schemeClr val="bg1"/>
                </a:solidFill>
              </a:rPr>
              <a:t>some</a:t>
            </a:r>
          </a:p>
        </p:txBody>
      </p:sp>
      <p:pic>
        <p:nvPicPr>
          <p:cNvPr id="4100" name="Picture 4" descr="car sh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9405">
            <a:off x="5410200" y="304800"/>
            <a:ext cx="3733800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d c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17470">
            <a:off x="105841" y="4044406"/>
            <a:ext cx="3686175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dads c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5" y="2970212"/>
            <a:ext cx="3914775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pawpaw ca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838700"/>
            <a:ext cx="30480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622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bg1"/>
                </a:solidFill>
              </a:rPr>
              <a:t>Science is FUN!!!</a:t>
            </a:r>
          </a:p>
        </p:txBody>
      </p:sp>
      <p:sp>
        <p:nvSpPr>
          <p:cNvPr id="6147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200" dirty="0" smtClean="0">
                <a:solidFill>
                  <a:schemeClr val="bg1"/>
                </a:solidFill>
              </a:rPr>
              <a:t>I want you to enjoy coming to the lab!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200" dirty="0" smtClean="0">
                <a:solidFill>
                  <a:schemeClr val="bg1"/>
                </a:solidFill>
              </a:rPr>
              <a:t>The more you put into the class, the more you will get out of it! </a:t>
            </a:r>
          </a:p>
          <a:p>
            <a:pPr marL="0" indent="0" eaLnBrk="1" hangingPunct="1">
              <a:spcBef>
                <a:spcPct val="20000"/>
              </a:spcBef>
            </a:pPr>
            <a:endParaRPr lang="en-US" altLang="en-US" sz="3200" dirty="0"/>
          </a:p>
        </p:txBody>
      </p:sp>
      <p:pic>
        <p:nvPicPr>
          <p:cNvPr id="6148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49"/>
          <a:stretch>
            <a:fillRect/>
          </a:stretch>
        </p:blipFill>
        <p:spPr>
          <a:xfrm rot="20400435">
            <a:off x="500063" y="3635375"/>
            <a:ext cx="2368550" cy="2025650"/>
          </a:xfrm>
          <a:solidFill>
            <a:schemeClr val="accent2"/>
          </a:solidFill>
        </p:spPr>
      </p:pic>
      <p:pic>
        <p:nvPicPr>
          <p:cNvPr id="614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2" t="3679" r="24323" b="-3679"/>
          <a:stretch>
            <a:fillRect/>
          </a:stretch>
        </p:blipFill>
        <p:spPr bwMode="auto">
          <a:xfrm>
            <a:off x="6200775" y="3235325"/>
            <a:ext cx="2495550" cy="249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1"/>
          <a:stretch>
            <a:fillRect/>
          </a:stretch>
        </p:blipFill>
        <p:spPr bwMode="auto">
          <a:xfrm>
            <a:off x="1447800" y="4648200"/>
            <a:ext cx="3619500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00165">
            <a:off x="5229225" y="3930650"/>
            <a:ext cx="1660525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982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 Safety</a:t>
            </a:r>
            <a:endParaRPr lang="en-US" sz="96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400800" cy="1752600"/>
          </a:xfrm>
          <a:solidFill>
            <a:schemeClr val="accent6">
              <a:lumMod val="75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Take Notes!!!</a:t>
            </a:r>
          </a:p>
          <a:p>
            <a:r>
              <a:rPr lang="en-US" sz="4400" dirty="0" smtClean="0">
                <a:solidFill>
                  <a:schemeClr val="tx1"/>
                </a:solidFill>
              </a:rPr>
              <a:t>You will be quizzed on the rules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60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28600"/>
            <a:ext cx="4419600" cy="1143000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00B0F0"/>
                </a:solidFill>
              </a:rPr>
              <a:t>Behavior</a:t>
            </a:r>
            <a:endParaRPr lang="en-US" sz="72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75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 smtClean="0"/>
              <a:t>You are expected to behave appropriately in </a:t>
            </a:r>
            <a:r>
              <a:rPr lang="en-US" dirty="0" smtClean="0"/>
              <a:t>all </a:t>
            </a:r>
            <a:r>
              <a:rPr lang="en-US" dirty="0" smtClean="0"/>
              <a:t>science laboratories at all times.</a:t>
            </a:r>
          </a:p>
          <a:p>
            <a:r>
              <a:rPr lang="en-US" dirty="0" smtClean="0"/>
              <a:t>Absolutely NO horseplay, goofing off, pranks or any disruptive behavior!</a:t>
            </a:r>
          </a:p>
          <a:p>
            <a:r>
              <a:rPr lang="en-US" dirty="0" smtClean="0"/>
              <a:t>Any behavior that </a:t>
            </a:r>
            <a:r>
              <a:rPr lang="en-US" dirty="0" smtClean="0"/>
              <a:t>is </a:t>
            </a:r>
            <a:r>
              <a:rPr lang="en-US" dirty="0" smtClean="0"/>
              <a:t>inappropriate for the lab will be written up and you will not be allowed to participate.</a:t>
            </a:r>
          </a:p>
          <a:p>
            <a:r>
              <a:rPr lang="en-US" dirty="0" smtClean="0"/>
              <a:t>You may also lose all of your lab privileges for the year.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99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B0F0"/>
                </a:solidFill>
              </a:rPr>
              <a:t>Experiments</a:t>
            </a:r>
            <a:endParaRPr lang="en-US" sz="60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en-US" dirty="0" smtClean="0"/>
              <a:t>You are only allowed to begin an experiment AFTER the teacher gives directions to do so.</a:t>
            </a:r>
          </a:p>
          <a:p>
            <a:r>
              <a:rPr lang="en-US" dirty="0" smtClean="0"/>
              <a:t>You MUST read ALL of the </a:t>
            </a:r>
            <a:r>
              <a:rPr lang="en-US" dirty="0" smtClean="0"/>
              <a:t>procedures </a:t>
            </a:r>
            <a:r>
              <a:rPr lang="en-US" dirty="0" smtClean="0"/>
              <a:t>before beginning your experiment.</a:t>
            </a:r>
          </a:p>
          <a:p>
            <a:r>
              <a:rPr lang="en-US" dirty="0" smtClean="0"/>
              <a:t>You may NOT do any experiments other than what the teacher has assigned.</a:t>
            </a:r>
          </a:p>
          <a:p>
            <a:r>
              <a:rPr lang="en-US" dirty="0" smtClean="0"/>
              <a:t>Follow directions at all times!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281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B0F0"/>
                </a:solidFill>
              </a:rPr>
              <a:t>Lab Equipment</a:t>
            </a:r>
            <a:endParaRPr lang="en-US" sz="60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75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You </a:t>
            </a:r>
            <a:r>
              <a:rPr lang="en-US" dirty="0" smtClean="0"/>
              <a:t>may </a:t>
            </a:r>
            <a:r>
              <a:rPr lang="en-US" dirty="0" smtClean="0"/>
              <a:t>not remove anything from the lab.  </a:t>
            </a:r>
          </a:p>
          <a:p>
            <a:r>
              <a:rPr lang="en-US" dirty="0" smtClean="0"/>
              <a:t>Make sure you care for the lab equipment and materials appropriately.</a:t>
            </a:r>
          </a:p>
          <a:p>
            <a:r>
              <a:rPr lang="en-US" dirty="0" smtClean="0"/>
              <a:t>Do not carry lab materials around the room.  </a:t>
            </a:r>
          </a:p>
          <a:p>
            <a:r>
              <a:rPr lang="en-US" dirty="0" smtClean="0"/>
              <a:t>You must always use two </a:t>
            </a:r>
            <a:r>
              <a:rPr lang="en-US" dirty="0" smtClean="0"/>
              <a:t>hands </a:t>
            </a:r>
            <a:r>
              <a:rPr lang="en-US" dirty="0" smtClean="0"/>
              <a:t>when moving any of the equipment</a:t>
            </a:r>
            <a:r>
              <a:rPr lang="en-US" dirty="0" smtClean="0"/>
              <a:t>.</a:t>
            </a:r>
          </a:p>
          <a:p>
            <a:r>
              <a:rPr lang="en-US" dirty="0" smtClean="0"/>
              <a:t>Never leave your experiment unattended</a:t>
            </a:r>
            <a:endParaRPr lang="en-US" dirty="0" smtClean="0"/>
          </a:p>
          <a:p>
            <a:r>
              <a:rPr lang="en-US" dirty="0" smtClean="0"/>
              <a:t>It is expensive and we can’t replace it easily, so take care of it!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64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00B0F0"/>
                </a:solidFill>
              </a:rPr>
              <a:t>Food in Lab?</a:t>
            </a:r>
            <a:endParaRPr lang="en-US" sz="72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  <a:solidFill>
            <a:schemeClr val="accent6">
              <a:lumMod val="75000"/>
            </a:schemeClr>
          </a:solidFill>
        </p:spPr>
        <p:txBody>
          <a:bodyPr>
            <a:normAutofit fontScale="92500"/>
          </a:bodyPr>
          <a:lstStyle/>
          <a:p>
            <a:r>
              <a:rPr lang="en-US" dirty="0" smtClean="0"/>
              <a:t>Absolutely NONE!!!  </a:t>
            </a:r>
          </a:p>
          <a:p>
            <a:r>
              <a:rPr lang="en-US" dirty="0" smtClean="0"/>
              <a:t>No gum, no food, drinks, candy etc.!</a:t>
            </a:r>
          </a:p>
          <a:p>
            <a:r>
              <a:rPr lang="en-US" dirty="0" smtClean="0"/>
              <a:t>You may not eat anything that is a part of the lab, even if it is a food substance</a:t>
            </a:r>
            <a:r>
              <a:rPr lang="en-US" dirty="0" smtClean="0"/>
              <a:t>!</a:t>
            </a:r>
          </a:p>
          <a:p>
            <a:r>
              <a:rPr lang="en-US" dirty="0" smtClean="0"/>
              <a:t>Treat all substances as if they are hazardous!</a:t>
            </a:r>
            <a:endParaRPr lang="en-US" dirty="0"/>
          </a:p>
          <a:p>
            <a:r>
              <a:rPr lang="en-US" dirty="0" smtClean="0"/>
              <a:t>Don’t put anything from the lab near your face!</a:t>
            </a:r>
            <a:endParaRPr lang="en-US" dirty="0" smtClean="0"/>
          </a:p>
          <a:p>
            <a:r>
              <a:rPr lang="en-US" dirty="0" smtClean="0"/>
              <a:t>If you bring your lunch to school, leave it with your book bag in the closet.</a:t>
            </a:r>
            <a:endParaRPr lang="en-US" dirty="0"/>
          </a:p>
          <a:p>
            <a:r>
              <a:rPr lang="en-US" dirty="0" smtClean="0"/>
              <a:t>This is very important!  </a:t>
            </a:r>
          </a:p>
        </p:txBody>
      </p:sp>
    </p:spTree>
    <p:extLst>
      <p:ext uri="{BB962C8B-B14F-4D97-AF65-F5344CB8AC3E}">
        <p14:creationId xmlns:p14="http://schemas.microsoft.com/office/powerpoint/2010/main" val="14992078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850</Words>
  <Application>Microsoft Office PowerPoint</Application>
  <PresentationFormat>On-screen Show (4:3)</PresentationFormat>
  <Paragraphs>110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Welcome to the Science Lab!</vt:lpstr>
      <vt:lpstr>A little about me…….</vt:lpstr>
      <vt:lpstr>About me……</vt:lpstr>
      <vt:lpstr>Science is FUN!!!</vt:lpstr>
      <vt:lpstr>Lab Safety</vt:lpstr>
      <vt:lpstr>Behavior</vt:lpstr>
      <vt:lpstr>Experiments</vt:lpstr>
      <vt:lpstr>Lab Equipment</vt:lpstr>
      <vt:lpstr>Food in Lab?</vt:lpstr>
      <vt:lpstr>Clothing</vt:lpstr>
      <vt:lpstr>Accidents</vt:lpstr>
      <vt:lpstr>Accidents</vt:lpstr>
      <vt:lpstr>Know where the following items are Located in the room: </vt:lpstr>
      <vt:lpstr>Procedures</vt:lpstr>
      <vt:lpstr>Procedures</vt:lpstr>
      <vt:lpstr>Quiz!</vt:lpstr>
      <vt:lpstr>#1</vt:lpstr>
      <vt:lpstr>#2</vt:lpstr>
      <vt:lpstr>#3</vt:lpstr>
      <vt:lpstr>#4</vt:lpstr>
      <vt:lpstr>#5</vt:lpstr>
      <vt:lpstr>#6</vt:lpstr>
      <vt:lpstr>#7</vt:lpstr>
      <vt:lpstr>#8</vt:lpstr>
      <vt:lpstr>Answers</vt:lpstr>
      <vt:lpstr>Answers</vt:lpstr>
    </vt:vector>
  </TitlesOfParts>
  <Company>School District of Clay County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Windows User</dc:creator>
  <cp:lastModifiedBy>Windows User</cp:lastModifiedBy>
  <cp:revision>16</cp:revision>
  <dcterms:created xsi:type="dcterms:W3CDTF">2014-08-14T15:30:46Z</dcterms:created>
  <dcterms:modified xsi:type="dcterms:W3CDTF">2014-08-28T16:52:05Z</dcterms:modified>
</cp:coreProperties>
</file>